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3" r:id="rId7"/>
    <p:sldId id="261" r:id="rId8"/>
    <p:sldId id="264" r:id="rId9"/>
    <p:sldId id="262" r:id="rId10"/>
  </p:sldIdLst>
  <p:sldSz cx="14630400" cy="8229600"/>
  <p:notesSz cx="8229600" cy="1463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66" d="100"/>
          <a:sy n="66" d="100"/>
        </p:scale>
        <p:origin x="-372" y="-138"/>
      </p:cViewPr>
      <p:guideLst>
        <p:guide orient="horz" pos="2592"/>
        <p:guide pos="460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5/22/2025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ASTER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807208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32104" y="3456432"/>
            <a:ext cx="12984480" cy="20391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8010"/>
              </a:lnSpc>
              <a:buNone/>
            </a:pPr>
            <a:r>
              <a:rPr lang="en-US" sz="6410" dirty="0">
                <a:solidFill>
                  <a:srgbClr val="ACAEF6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Exploratory Data Analysis on the Titanic Dataset</a:t>
            </a:r>
            <a:endParaRPr lang="en-US" sz="6410" dirty="0"/>
          </a:p>
        </p:txBody>
      </p:sp>
      <p:sp>
        <p:nvSpPr>
          <p:cNvPr id="5" name="Text 1"/>
          <p:cNvSpPr/>
          <p:nvPr/>
        </p:nvSpPr>
        <p:spPr>
          <a:xfrm>
            <a:off x="832104" y="5760720"/>
            <a:ext cx="12984480" cy="7132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This presentation focuses on diving into the Titanic dataset to extract insights concerning passenger survival rates, demographics, and other factors using Python methodologies.</a:t>
            </a:r>
            <a:endParaRPr lang="en-US" sz="18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807208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9729216" y="5102352"/>
            <a:ext cx="3831336" cy="10698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Uncover patterns for better understanding and predictions about survival.</a:t>
            </a:r>
            <a:endParaRPr lang="en-US" sz="1850" dirty="0"/>
          </a:p>
        </p:txBody>
      </p:sp>
      <p:sp>
        <p:nvSpPr>
          <p:cNvPr id="5" name="Text 1"/>
          <p:cNvSpPr/>
          <p:nvPr/>
        </p:nvSpPr>
        <p:spPr>
          <a:xfrm>
            <a:off x="1078992" y="4590288"/>
            <a:ext cx="3831336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ACAEF6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Dataset Overview</a:t>
            </a:r>
            <a:endParaRPr lang="en-US" sz="2320" dirty="0"/>
          </a:p>
        </p:txBody>
      </p:sp>
      <p:sp>
        <p:nvSpPr>
          <p:cNvPr id="6" name="Text 2"/>
          <p:cNvSpPr/>
          <p:nvPr/>
        </p:nvSpPr>
        <p:spPr>
          <a:xfrm>
            <a:off x="5404104" y="5102352"/>
            <a:ext cx="3831336" cy="10698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Comprises 12 columns with key details like ticket fare and embarkation port.</a:t>
            </a:r>
            <a:endParaRPr lang="en-US" sz="1850" dirty="0"/>
          </a:p>
        </p:txBody>
      </p:sp>
      <p:sp>
        <p:nvSpPr>
          <p:cNvPr id="7" name="Text 3"/>
          <p:cNvSpPr/>
          <p:nvPr/>
        </p:nvSpPr>
        <p:spPr>
          <a:xfrm>
            <a:off x="1078992" y="5102352"/>
            <a:ext cx="3831336" cy="7132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Includes vital attributes: Age, Sex, Pclass, and Survived status.</a:t>
            </a:r>
            <a:endParaRPr lang="en-US" sz="1850" dirty="0"/>
          </a:p>
        </p:txBody>
      </p:sp>
      <p:sp>
        <p:nvSpPr>
          <p:cNvPr id="8" name="Text 4"/>
          <p:cNvSpPr/>
          <p:nvPr/>
        </p:nvSpPr>
        <p:spPr>
          <a:xfrm>
            <a:off x="832104" y="3456432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dirty="0">
                <a:solidFill>
                  <a:srgbClr val="ACAEF6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Introduction to Titanic Dataset</a:t>
            </a:r>
            <a:endParaRPr lang="en-US" sz="4640" dirty="0"/>
          </a:p>
        </p:txBody>
      </p:sp>
      <p:sp>
        <p:nvSpPr>
          <p:cNvPr id="9" name="Text 5"/>
          <p:cNvSpPr/>
          <p:nvPr/>
        </p:nvSpPr>
        <p:spPr>
          <a:xfrm>
            <a:off x="5404104" y="4590288"/>
            <a:ext cx="3831336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ACAEF6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Columns Information</a:t>
            </a:r>
            <a:endParaRPr lang="en-US" sz="2320" dirty="0"/>
          </a:p>
        </p:txBody>
      </p:sp>
      <p:sp>
        <p:nvSpPr>
          <p:cNvPr id="10" name="Text 6"/>
          <p:cNvSpPr/>
          <p:nvPr/>
        </p:nvSpPr>
        <p:spPr>
          <a:xfrm>
            <a:off x="9729216" y="4590288"/>
            <a:ext cx="3831336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ACAEF6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Objective of EDA</a:t>
            </a:r>
            <a:endParaRPr lang="en-US" sz="232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6096"/>
            <a:ext cx="14630400" cy="8311896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6904" y="1961388"/>
            <a:ext cx="475488" cy="475488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328" y="1828800"/>
            <a:ext cx="475488" cy="475488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9508" y="2196084"/>
            <a:ext cx="475488" cy="475488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10530840" y="3351276"/>
            <a:ext cx="3337560" cy="10698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This initial setup is crucial for planning subsequent analysis steps efficiently.</a:t>
            </a:r>
            <a:endParaRPr lang="en-US" sz="1850" dirty="0"/>
          </a:p>
        </p:txBody>
      </p:sp>
      <p:sp>
        <p:nvSpPr>
          <p:cNvPr id="8" name="Text 1"/>
          <p:cNvSpPr/>
          <p:nvPr/>
        </p:nvSpPr>
        <p:spPr>
          <a:xfrm>
            <a:off x="606552" y="2999232"/>
            <a:ext cx="3337560" cy="17739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Data is imported using the pandas library, which provides versatile data manipulation and analysis capabilities in Python.</a:t>
            </a:r>
            <a:endParaRPr lang="en-US" sz="1850" dirty="0"/>
          </a:p>
        </p:txBody>
      </p:sp>
      <p:sp>
        <p:nvSpPr>
          <p:cNvPr id="9" name="Text 2"/>
          <p:cNvSpPr/>
          <p:nvPr/>
        </p:nvSpPr>
        <p:spPr>
          <a:xfrm>
            <a:off x="5867400" y="2999232"/>
            <a:ext cx="3337560" cy="17739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The shape of the dataset is examined to understand its structure, including the total number of rows (passengers) and columns (features).</a:t>
            </a:r>
            <a:endParaRPr lang="en-US" sz="1850" dirty="0"/>
          </a:p>
        </p:txBody>
      </p:sp>
      <p:sp>
        <p:nvSpPr>
          <p:cNvPr id="10" name="Text 3"/>
          <p:cNvSpPr/>
          <p:nvPr/>
        </p:nvSpPr>
        <p:spPr>
          <a:xfrm>
            <a:off x="5184648" y="1997964"/>
            <a:ext cx="173736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232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2</a:t>
            </a:r>
            <a:endParaRPr lang="en-US" sz="2320" dirty="0"/>
          </a:p>
        </p:txBody>
      </p:sp>
      <p:sp>
        <p:nvSpPr>
          <p:cNvPr id="11" name="Text 4"/>
          <p:cNvSpPr/>
          <p:nvPr/>
        </p:nvSpPr>
        <p:spPr>
          <a:xfrm>
            <a:off x="1078992" y="1828800"/>
            <a:ext cx="3337560" cy="7406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ACAEF6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Pandas Library Utilization</a:t>
            </a:r>
            <a:endParaRPr lang="en-US" sz="2320" dirty="0"/>
          </a:p>
        </p:txBody>
      </p:sp>
      <p:sp>
        <p:nvSpPr>
          <p:cNvPr id="12" name="Text 5"/>
          <p:cNvSpPr/>
          <p:nvPr/>
        </p:nvSpPr>
        <p:spPr>
          <a:xfrm>
            <a:off x="381000" y="457200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dirty="0">
                <a:solidFill>
                  <a:srgbClr val="ACAEF6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Importing Data</a:t>
            </a:r>
            <a:endParaRPr lang="en-US" sz="4640" dirty="0"/>
          </a:p>
        </p:txBody>
      </p:sp>
      <p:sp>
        <p:nvSpPr>
          <p:cNvPr id="13" name="Text 6"/>
          <p:cNvSpPr/>
          <p:nvPr/>
        </p:nvSpPr>
        <p:spPr>
          <a:xfrm>
            <a:off x="519684" y="1874520"/>
            <a:ext cx="173736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232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1</a:t>
            </a:r>
            <a:endParaRPr lang="en-US" sz="2320" dirty="0"/>
          </a:p>
        </p:txBody>
      </p:sp>
      <p:sp>
        <p:nvSpPr>
          <p:cNvPr id="14" name="Text 7"/>
          <p:cNvSpPr/>
          <p:nvPr/>
        </p:nvSpPr>
        <p:spPr>
          <a:xfrm>
            <a:off x="9930384" y="2199132"/>
            <a:ext cx="173736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232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3</a:t>
            </a:r>
            <a:endParaRPr lang="en-US" sz="2320" dirty="0"/>
          </a:p>
        </p:txBody>
      </p:sp>
      <p:sp>
        <p:nvSpPr>
          <p:cNvPr id="15" name="Text 8"/>
          <p:cNvSpPr/>
          <p:nvPr/>
        </p:nvSpPr>
        <p:spPr>
          <a:xfrm>
            <a:off x="10591800" y="1961388"/>
            <a:ext cx="3337560" cy="7406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ACAEF6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Initial Setup Importance</a:t>
            </a:r>
            <a:endParaRPr lang="en-US" sz="2320" dirty="0"/>
          </a:p>
        </p:txBody>
      </p:sp>
      <p:sp>
        <p:nvSpPr>
          <p:cNvPr id="16" name="Text 9"/>
          <p:cNvSpPr/>
          <p:nvPr/>
        </p:nvSpPr>
        <p:spPr>
          <a:xfrm>
            <a:off x="6035040" y="1943100"/>
            <a:ext cx="3337560" cy="7406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ACAEF6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Dataset Shape Examination</a:t>
            </a:r>
            <a:endParaRPr lang="en-US" sz="2320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893"/>
          <a:stretch/>
        </p:blipFill>
        <p:spPr>
          <a:xfrm>
            <a:off x="566928" y="5638800"/>
            <a:ext cx="4020312" cy="223418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4648" y="4953000"/>
            <a:ext cx="8683752" cy="32766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7897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7488" y="2350008"/>
            <a:ext cx="4544568" cy="4544568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7488" y="2350008"/>
            <a:ext cx="4544568" cy="4544568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42916" y="2293402"/>
            <a:ext cx="4544568" cy="4544568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9710928" y="5239512"/>
            <a:ext cx="3986784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ACAEF6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Foundation for Analysis</a:t>
            </a:r>
            <a:endParaRPr lang="en-US" sz="2320" dirty="0"/>
          </a:p>
        </p:txBody>
      </p:sp>
      <p:sp>
        <p:nvSpPr>
          <p:cNvPr id="7" name="Text 1"/>
          <p:cNvSpPr/>
          <p:nvPr/>
        </p:nvSpPr>
        <p:spPr>
          <a:xfrm>
            <a:off x="559380" y="2583180"/>
            <a:ext cx="3511296" cy="10698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r">
              <a:lnSpc>
                <a:spcPts val="278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Each column's data type is checked to ensure it aligns with expected formats.</a:t>
            </a:r>
            <a:endParaRPr lang="en-US" sz="1850" dirty="0"/>
          </a:p>
        </p:txBody>
      </p:sp>
      <p:sp>
        <p:nvSpPr>
          <p:cNvPr id="8" name="Text 2"/>
          <p:cNvSpPr/>
          <p:nvPr/>
        </p:nvSpPr>
        <p:spPr>
          <a:xfrm>
            <a:off x="9710928" y="5879592"/>
            <a:ext cx="3986784" cy="10698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Understanding these metrics lays the groundwork for more detailed analysis and visualizations.</a:t>
            </a:r>
            <a:endParaRPr lang="en-US" sz="1850" dirty="0"/>
          </a:p>
        </p:txBody>
      </p:sp>
      <p:sp>
        <p:nvSpPr>
          <p:cNvPr id="9" name="Text 3"/>
          <p:cNvSpPr/>
          <p:nvPr/>
        </p:nvSpPr>
        <p:spPr>
          <a:xfrm>
            <a:off x="9710928" y="2944368"/>
            <a:ext cx="3986784" cy="1417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Summary statistics such as mean, standard deviation, and quartiles are generated for numerical columns.</a:t>
            </a:r>
            <a:endParaRPr lang="en-US" sz="1850" dirty="0"/>
          </a:p>
        </p:txBody>
      </p:sp>
      <p:sp>
        <p:nvSpPr>
          <p:cNvPr id="10" name="Text 4"/>
          <p:cNvSpPr/>
          <p:nvPr/>
        </p:nvSpPr>
        <p:spPr>
          <a:xfrm>
            <a:off x="749518" y="457200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dirty="0">
                <a:solidFill>
                  <a:srgbClr val="ACAEF6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Viewing Data Types &amp; Summary Statistics</a:t>
            </a:r>
            <a:endParaRPr lang="en-US" sz="4640" dirty="0"/>
          </a:p>
        </p:txBody>
      </p:sp>
      <p:sp>
        <p:nvSpPr>
          <p:cNvPr id="11" name="Text 5"/>
          <p:cNvSpPr/>
          <p:nvPr/>
        </p:nvSpPr>
        <p:spPr>
          <a:xfrm>
            <a:off x="313218" y="1929384"/>
            <a:ext cx="3511296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r">
              <a:lnSpc>
                <a:spcPts val="2900"/>
              </a:lnSpc>
              <a:buNone/>
            </a:pPr>
            <a:r>
              <a:rPr lang="en-US" sz="2320" dirty="0">
                <a:solidFill>
                  <a:srgbClr val="ACAEF6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Data Type Validation</a:t>
            </a:r>
            <a:endParaRPr lang="en-US" sz="2320" dirty="0"/>
          </a:p>
        </p:txBody>
      </p:sp>
      <p:sp>
        <p:nvSpPr>
          <p:cNvPr id="12" name="Text 6"/>
          <p:cNvSpPr/>
          <p:nvPr/>
        </p:nvSpPr>
        <p:spPr>
          <a:xfrm>
            <a:off x="9710928" y="2304288"/>
            <a:ext cx="3986784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ACAEF6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Summary Statistics</a:t>
            </a:r>
            <a:endParaRPr lang="en-US" sz="2320" dirty="0"/>
          </a:p>
        </p:txBody>
      </p:sp>
      <p:sp>
        <p:nvSpPr>
          <p:cNvPr id="13" name="Text 7"/>
          <p:cNvSpPr/>
          <p:nvPr/>
        </p:nvSpPr>
        <p:spPr>
          <a:xfrm>
            <a:off x="7818120" y="3392424"/>
            <a:ext cx="173736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232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2</a:t>
            </a:r>
            <a:endParaRPr lang="en-US" sz="2320" dirty="0"/>
          </a:p>
        </p:txBody>
      </p:sp>
      <p:sp>
        <p:nvSpPr>
          <p:cNvPr id="14" name="Text 8"/>
          <p:cNvSpPr/>
          <p:nvPr/>
        </p:nvSpPr>
        <p:spPr>
          <a:xfrm>
            <a:off x="7818120" y="5422392"/>
            <a:ext cx="173736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232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3</a:t>
            </a:r>
            <a:endParaRPr lang="en-US" sz="2320" dirty="0"/>
          </a:p>
        </p:txBody>
      </p:sp>
      <p:sp>
        <p:nvSpPr>
          <p:cNvPr id="15" name="Text 9"/>
          <p:cNvSpPr/>
          <p:nvPr/>
        </p:nvSpPr>
        <p:spPr>
          <a:xfrm>
            <a:off x="6062472" y="4407408"/>
            <a:ext cx="173736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232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1</a:t>
            </a:r>
            <a:endParaRPr lang="en-US" sz="2320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218" y="3914394"/>
            <a:ext cx="4734270" cy="432435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5504" y="3236976"/>
            <a:ext cx="4297680" cy="950976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00616" y="3236976"/>
            <a:ext cx="4297680" cy="950976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248" y="3236976"/>
            <a:ext cx="4297680" cy="950976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5404104" y="5047488"/>
            <a:ext cx="3831336" cy="7132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Locate missing values in Age and Embarked columns for analysis.</a:t>
            </a:r>
            <a:endParaRPr lang="en-US" sz="1850" dirty="0"/>
          </a:p>
        </p:txBody>
      </p:sp>
      <p:sp>
        <p:nvSpPr>
          <p:cNvPr id="8" name="Text 1"/>
          <p:cNvSpPr/>
          <p:nvPr/>
        </p:nvSpPr>
        <p:spPr>
          <a:xfrm>
            <a:off x="7232904" y="3493008"/>
            <a:ext cx="173736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232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2</a:t>
            </a:r>
            <a:endParaRPr lang="en-US" sz="2320" dirty="0"/>
          </a:p>
        </p:txBody>
      </p:sp>
      <p:sp>
        <p:nvSpPr>
          <p:cNvPr id="9" name="Text 2"/>
          <p:cNvSpPr/>
          <p:nvPr/>
        </p:nvSpPr>
        <p:spPr>
          <a:xfrm>
            <a:off x="1078992" y="4535424"/>
            <a:ext cx="3831336" cy="7406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320" dirty="0">
                <a:solidFill>
                  <a:srgbClr val="ACAEF6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Drop Unnecessary Columns</a:t>
            </a:r>
            <a:endParaRPr lang="en-US" sz="2320" dirty="0"/>
          </a:p>
        </p:txBody>
      </p:sp>
      <p:sp>
        <p:nvSpPr>
          <p:cNvPr id="10" name="Text 3"/>
          <p:cNvSpPr/>
          <p:nvPr/>
        </p:nvSpPr>
        <p:spPr>
          <a:xfrm>
            <a:off x="832104" y="1243584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dirty="0">
                <a:solidFill>
                  <a:srgbClr val="ACAEF6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Data Preparation Steps</a:t>
            </a:r>
            <a:endParaRPr lang="en-US" sz="4640" dirty="0"/>
          </a:p>
        </p:txBody>
      </p:sp>
      <p:sp>
        <p:nvSpPr>
          <p:cNvPr id="11" name="Text 4"/>
          <p:cNvSpPr/>
          <p:nvPr/>
        </p:nvSpPr>
        <p:spPr>
          <a:xfrm>
            <a:off x="11558016" y="3493008"/>
            <a:ext cx="173736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232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3</a:t>
            </a:r>
            <a:endParaRPr lang="en-US" sz="2320" dirty="0"/>
          </a:p>
        </p:txBody>
      </p:sp>
      <p:sp>
        <p:nvSpPr>
          <p:cNvPr id="12" name="Text 5"/>
          <p:cNvSpPr/>
          <p:nvPr/>
        </p:nvSpPr>
        <p:spPr>
          <a:xfrm>
            <a:off x="5404104" y="4535424"/>
            <a:ext cx="3831336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320" dirty="0">
                <a:solidFill>
                  <a:srgbClr val="ACAEF6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Identify Missing Values</a:t>
            </a:r>
            <a:endParaRPr lang="en-US" sz="2320" dirty="0"/>
          </a:p>
        </p:txBody>
      </p:sp>
      <p:sp>
        <p:nvSpPr>
          <p:cNvPr id="13" name="Text 6"/>
          <p:cNvSpPr/>
          <p:nvPr/>
        </p:nvSpPr>
        <p:spPr>
          <a:xfrm>
            <a:off x="9729216" y="5047488"/>
            <a:ext cx="3831336" cy="7132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Decide on imputation or dropping methods for missing data.</a:t>
            </a:r>
            <a:endParaRPr lang="en-US" sz="1850" dirty="0"/>
          </a:p>
        </p:txBody>
      </p:sp>
      <p:sp>
        <p:nvSpPr>
          <p:cNvPr id="14" name="Text 7"/>
          <p:cNvSpPr/>
          <p:nvPr/>
        </p:nvSpPr>
        <p:spPr>
          <a:xfrm>
            <a:off x="9729216" y="4535424"/>
            <a:ext cx="3831336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320" dirty="0">
                <a:solidFill>
                  <a:srgbClr val="ACAEF6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Handle Missing Data</a:t>
            </a:r>
            <a:endParaRPr lang="en-US" sz="2320" dirty="0"/>
          </a:p>
        </p:txBody>
      </p:sp>
      <p:sp>
        <p:nvSpPr>
          <p:cNvPr id="15" name="Text 8"/>
          <p:cNvSpPr/>
          <p:nvPr/>
        </p:nvSpPr>
        <p:spPr>
          <a:xfrm>
            <a:off x="2907792" y="3493008"/>
            <a:ext cx="173736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232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1</a:t>
            </a:r>
            <a:endParaRPr lang="en-US" sz="2320" dirty="0"/>
          </a:p>
        </p:txBody>
      </p:sp>
      <p:sp>
        <p:nvSpPr>
          <p:cNvPr id="16" name="Text 9"/>
          <p:cNvSpPr/>
          <p:nvPr/>
        </p:nvSpPr>
        <p:spPr>
          <a:xfrm>
            <a:off x="1078992" y="5413248"/>
            <a:ext cx="3831336" cy="10698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Remove columns like PassengerId and Ticket to focus on relevant data.</a:t>
            </a:r>
            <a:endParaRPr lang="en-US" sz="1850" dirty="0"/>
          </a:p>
        </p:txBody>
      </p:sp>
      <p:sp>
        <p:nvSpPr>
          <p:cNvPr id="17" name="Text 10"/>
          <p:cNvSpPr/>
          <p:nvPr/>
        </p:nvSpPr>
        <p:spPr>
          <a:xfrm>
            <a:off x="832104" y="2249424"/>
            <a:ext cx="12984480" cy="7132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This section focuses on preparing data by eliminating irrelevant information, identifying missing values, and determining appropriate handling methods to enhance data quality before further analysis.</a:t>
            </a:r>
            <a:endParaRPr lang="en-US" sz="18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81000" y="589792"/>
            <a:ext cx="7086600" cy="4895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2900"/>
              </a:lnSpc>
            </a:pPr>
            <a:r>
              <a:rPr lang="en-US" sz="3600" dirty="0" smtClean="0">
                <a:solidFill>
                  <a:srgbClr val="ACAEF6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Drop Unnecessary Columns</a:t>
            </a:r>
            <a:endParaRPr lang="en-US" sz="3600" dirty="0"/>
          </a:p>
        </p:txBody>
      </p:sp>
      <p:sp>
        <p:nvSpPr>
          <p:cNvPr id="3" name="Rectangle 2"/>
          <p:cNvSpPr/>
          <p:nvPr/>
        </p:nvSpPr>
        <p:spPr>
          <a:xfrm>
            <a:off x="381000" y="1371600"/>
            <a:ext cx="6331464" cy="4642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2900"/>
              </a:lnSpc>
            </a:pPr>
            <a:r>
              <a:rPr lang="en-US" sz="3600" dirty="0" smtClean="0">
                <a:solidFill>
                  <a:srgbClr val="ACAEF6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Handle Missing Data</a:t>
            </a:r>
            <a:endParaRPr lang="en-US" sz="36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2057400"/>
            <a:ext cx="8382000" cy="5845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3597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531352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7488" y="2496312"/>
            <a:ext cx="4544568" cy="4544568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7488" y="2496312"/>
            <a:ext cx="4544568" cy="4544568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47488" y="2496312"/>
            <a:ext cx="4544568" cy="4544568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47488" y="2496312"/>
            <a:ext cx="4544568" cy="4544568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950976" y="5212080"/>
            <a:ext cx="3986784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r">
              <a:lnSpc>
                <a:spcPts val="2900"/>
              </a:lnSpc>
              <a:buNone/>
            </a:pPr>
            <a:r>
              <a:rPr lang="en-US" sz="2320" dirty="0">
                <a:solidFill>
                  <a:srgbClr val="ACAEF6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Passenger Class Influence</a:t>
            </a:r>
            <a:endParaRPr lang="en-US" sz="2320" dirty="0"/>
          </a:p>
        </p:txBody>
      </p:sp>
      <p:sp>
        <p:nvSpPr>
          <p:cNvPr id="8" name="Text 1"/>
          <p:cNvSpPr/>
          <p:nvPr/>
        </p:nvSpPr>
        <p:spPr>
          <a:xfrm>
            <a:off x="9710928" y="6016752"/>
            <a:ext cx="3986784" cy="1417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The age distribution is presented using a histogram, revealing trends regarding age-related survival chances.</a:t>
            </a:r>
            <a:endParaRPr lang="en-US" sz="1850" dirty="0"/>
          </a:p>
        </p:txBody>
      </p:sp>
      <p:sp>
        <p:nvSpPr>
          <p:cNvPr id="9" name="Text 2"/>
          <p:cNvSpPr/>
          <p:nvPr/>
        </p:nvSpPr>
        <p:spPr>
          <a:xfrm>
            <a:off x="9710928" y="1920240"/>
            <a:ext cx="3986784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ACAEF6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Gender Distribution</a:t>
            </a:r>
            <a:endParaRPr lang="en-US" sz="2320" dirty="0"/>
          </a:p>
        </p:txBody>
      </p:sp>
      <p:sp>
        <p:nvSpPr>
          <p:cNvPr id="10" name="Text 3"/>
          <p:cNvSpPr/>
          <p:nvPr/>
        </p:nvSpPr>
        <p:spPr>
          <a:xfrm>
            <a:off x="9710928" y="5385816"/>
            <a:ext cx="3986784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ACAEF6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Age Distribution Histogram</a:t>
            </a:r>
            <a:endParaRPr lang="en-US" sz="2320" dirty="0"/>
          </a:p>
        </p:txBody>
      </p:sp>
      <p:sp>
        <p:nvSpPr>
          <p:cNvPr id="11" name="Text 4"/>
          <p:cNvSpPr/>
          <p:nvPr/>
        </p:nvSpPr>
        <p:spPr>
          <a:xfrm>
            <a:off x="832104" y="649224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dirty="0">
                <a:solidFill>
                  <a:srgbClr val="ACAEF6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Data Visualization Techniques</a:t>
            </a:r>
            <a:endParaRPr lang="en-US" sz="4640" dirty="0"/>
          </a:p>
        </p:txBody>
      </p:sp>
      <p:sp>
        <p:nvSpPr>
          <p:cNvPr id="12" name="Text 5"/>
          <p:cNvSpPr/>
          <p:nvPr/>
        </p:nvSpPr>
        <p:spPr>
          <a:xfrm>
            <a:off x="950976" y="2734056"/>
            <a:ext cx="3986784" cy="1417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r">
              <a:lnSpc>
                <a:spcPts val="278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A bar graph showcasing the count of survivors versus non-survivors offers a clear visual summary of survival outcomes.</a:t>
            </a:r>
            <a:endParaRPr lang="en-US" sz="1850" dirty="0"/>
          </a:p>
        </p:txBody>
      </p:sp>
      <p:sp>
        <p:nvSpPr>
          <p:cNvPr id="13" name="Text 6"/>
          <p:cNvSpPr/>
          <p:nvPr/>
        </p:nvSpPr>
        <p:spPr>
          <a:xfrm>
            <a:off x="950976" y="2103120"/>
            <a:ext cx="3986784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r">
              <a:lnSpc>
                <a:spcPts val="2900"/>
              </a:lnSpc>
              <a:buNone/>
            </a:pPr>
            <a:r>
              <a:rPr lang="en-US" sz="2320" dirty="0">
                <a:solidFill>
                  <a:srgbClr val="ACAEF6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Bar Graph of Survivors</a:t>
            </a:r>
            <a:endParaRPr lang="en-US" sz="2320" dirty="0"/>
          </a:p>
        </p:txBody>
      </p:sp>
      <p:sp>
        <p:nvSpPr>
          <p:cNvPr id="14" name="Text 7"/>
          <p:cNvSpPr/>
          <p:nvPr/>
        </p:nvSpPr>
        <p:spPr>
          <a:xfrm>
            <a:off x="9710928" y="2560320"/>
            <a:ext cx="3986784" cy="17739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Gender distribution is explored through a pie chart or horizontal bar plot to visualize the differences in survival rates between males and females.</a:t>
            </a:r>
            <a:endParaRPr lang="en-US" sz="1850" dirty="0"/>
          </a:p>
        </p:txBody>
      </p:sp>
      <p:sp>
        <p:nvSpPr>
          <p:cNvPr id="15" name="Text 8"/>
          <p:cNvSpPr/>
          <p:nvPr/>
        </p:nvSpPr>
        <p:spPr>
          <a:xfrm>
            <a:off x="950976" y="5843016"/>
            <a:ext cx="3986784" cy="17739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r">
              <a:lnSpc>
                <a:spcPts val="278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A stacked bar graph displays the relationship between passenger class (Pclass) and survival, highlighting how socio-economic status influenced outcomes.</a:t>
            </a:r>
            <a:endParaRPr lang="en-US" sz="1850" dirty="0"/>
          </a:p>
        </p:txBody>
      </p:sp>
      <p:sp>
        <p:nvSpPr>
          <p:cNvPr id="16" name="Text 9"/>
          <p:cNvSpPr/>
          <p:nvPr/>
        </p:nvSpPr>
        <p:spPr>
          <a:xfrm>
            <a:off x="8357616" y="3429000"/>
            <a:ext cx="173736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232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2</a:t>
            </a:r>
            <a:endParaRPr lang="en-US" sz="2320" dirty="0"/>
          </a:p>
        </p:txBody>
      </p:sp>
      <p:sp>
        <p:nvSpPr>
          <p:cNvPr id="17" name="Text 10"/>
          <p:cNvSpPr/>
          <p:nvPr/>
        </p:nvSpPr>
        <p:spPr>
          <a:xfrm>
            <a:off x="6108192" y="3429000"/>
            <a:ext cx="173736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232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1</a:t>
            </a:r>
            <a:endParaRPr lang="en-US" sz="2320" dirty="0"/>
          </a:p>
        </p:txBody>
      </p:sp>
      <p:sp>
        <p:nvSpPr>
          <p:cNvPr id="18" name="Text 11"/>
          <p:cNvSpPr/>
          <p:nvPr/>
        </p:nvSpPr>
        <p:spPr>
          <a:xfrm>
            <a:off x="8357616" y="5678424"/>
            <a:ext cx="173736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232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3</a:t>
            </a:r>
            <a:endParaRPr lang="en-US" sz="2320" dirty="0"/>
          </a:p>
        </p:txBody>
      </p:sp>
      <p:sp>
        <p:nvSpPr>
          <p:cNvPr id="19" name="Text 12"/>
          <p:cNvSpPr/>
          <p:nvPr/>
        </p:nvSpPr>
        <p:spPr>
          <a:xfrm>
            <a:off x="6108192" y="5678424"/>
            <a:ext cx="173736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232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4</a:t>
            </a:r>
            <a:endParaRPr lang="en-US" sz="232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525767" y="3930134"/>
            <a:ext cx="35788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Histogram Overview of Key Features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676400"/>
            <a:ext cx="11887200" cy="6045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524000" y="304798"/>
            <a:ext cx="124206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distribution is explored through a  horizontal bar plot to visualize </a:t>
            </a:r>
            <a:endParaRPr lang="en-US" sz="32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96377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4104" y="2459736"/>
            <a:ext cx="3831336" cy="2532888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48088" y="2459736"/>
            <a:ext cx="3831336" cy="2532888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0120" y="2459736"/>
            <a:ext cx="3831336" cy="2532888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832104" y="1316736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dirty="0">
                <a:solidFill>
                  <a:srgbClr val="ACAEF6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Conclusion of Exploratory Data Analysis</a:t>
            </a:r>
            <a:endParaRPr lang="en-US" sz="4640" dirty="0"/>
          </a:p>
        </p:txBody>
      </p:sp>
      <p:sp>
        <p:nvSpPr>
          <p:cNvPr id="7" name="Text 1"/>
          <p:cNvSpPr/>
          <p:nvPr/>
        </p:nvSpPr>
        <p:spPr>
          <a:xfrm>
            <a:off x="9848088" y="5724144"/>
            <a:ext cx="3831336" cy="7132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Insights can guide new analyses on passenger dynamics.</a:t>
            </a:r>
            <a:endParaRPr lang="en-US" sz="1850" dirty="0"/>
          </a:p>
        </p:txBody>
      </p:sp>
      <p:sp>
        <p:nvSpPr>
          <p:cNvPr id="8" name="Text 2"/>
          <p:cNvSpPr/>
          <p:nvPr/>
        </p:nvSpPr>
        <p:spPr>
          <a:xfrm>
            <a:off x="5404104" y="5724144"/>
            <a:ext cx="3831336" cy="7132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Building predictive models based on identified patterns.</a:t>
            </a:r>
            <a:endParaRPr lang="en-US" sz="1850" dirty="0"/>
          </a:p>
        </p:txBody>
      </p:sp>
      <p:sp>
        <p:nvSpPr>
          <p:cNvPr id="9" name="Text 3"/>
          <p:cNvSpPr/>
          <p:nvPr/>
        </p:nvSpPr>
        <p:spPr>
          <a:xfrm>
            <a:off x="960120" y="5724144"/>
            <a:ext cx="3831336" cy="10698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Survival rates are higher for females and first-class passengers.</a:t>
            </a:r>
            <a:endParaRPr lang="en-US" sz="1850" dirty="0"/>
          </a:p>
        </p:txBody>
      </p:sp>
      <p:sp>
        <p:nvSpPr>
          <p:cNvPr id="10" name="Text 4"/>
          <p:cNvSpPr/>
          <p:nvPr/>
        </p:nvSpPr>
        <p:spPr>
          <a:xfrm>
            <a:off x="5404104" y="5212080"/>
            <a:ext cx="3831336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320" dirty="0">
                <a:solidFill>
                  <a:srgbClr val="ACAEF6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Future Steps</a:t>
            </a:r>
            <a:endParaRPr lang="en-US" sz="2320" dirty="0"/>
          </a:p>
        </p:txBody>
      </p:sp>
      <p:sp>
        <p:nvSpPr>
          <p:cNvPr id="11" name="Text 5"/>
          <p:cNvSpPr/>
          <p:nvPr/>
        </p:nvSpPr>
        <p:spPr>
          <a:xfrm>
            <a:off x="960120" y="5212080"/>
            <a:ext cx="3831336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320" dirty="0">
                <a:solidFill>
                  <a:srgbClr val="ACAEF6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Significant Findings</a:t>
            </a:r>
            <a:endParaRPr lang="en-US" sz="2320" dirty="0"/>
          </a:p>
        </p:txBody>
      </p:sp>
      <p:sp>
        <p:nvSpPr>
          <p:cNvPr id="12" name="Text 6"/>
          <p:cNvSpPr/>
          <p:nvPr/>
        </p:nvSpPr>
        <p:spPr>
          <a:xfrm>
            <a:off x="9848088" y="5212080"/>
            <a:ext cx="3831336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320" dirty="0">
                <a:solidFill>
                  <a:srgbClr val="ACAEF6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Research Insights</a:t>
            </a:r>
            <a:endParaRPr lang="en-US" sz="232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</TotalTime>
  <Words>456</Words>
  <Application>Microsoft Office PowerPoint</Application>
  <PresentationFormat>Custom</PresentationFormat>
  <Paragraphs>71</Paragraphs>
  <Slides>9</Slides>
  <Notes>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SONI C</dc:creator>
  <cp:lastModifiedBy>user</cp:lastModifiedBy>
  <cp:revision>4</cp:revision>
  <dcterms:modified xsi:type="dcterms:W3CDTF">2025-05-22T14:24:54Z</dcterms:modified>
</cp:coreProperties>
</file>